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64" r:id="rId5"/>
    <p:sldId id="312" r:id="rId6"/>
    <p:sldId id="329" r:id="rId7"/>
    <p:sldId id="313" r:id="rId8"/>
    <p:sldId id="314" r:id="rId9"/>
    <p:sldId id="315" r:id="rId10"/>
    <p:sldId id="316" r:id="rId11"/>
    <p:sldId id="317" r:id="rId12"/>
    <p:sldId id="332" r:id="rId13"/>
    <p:sldId id="320" r:id="rId14"/>
    <p:sldId id="318" r:id="rId15"/>
    <p:sldId id="256" r:id="rId16"/>
    <p:sldId id="333"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80" autoAdjust="0"/>
  </p:normalViewPr>
  <p:slideViewPr>
    <p:cSldViewPr snapToGrid="0">
      <p:cViewPr varScale="1">
        <p:scale>
          <a:sx n="71" d="100"/>
          <a:sy n="71" d="100"/>
        </p:scale>
        <p:origin x="84" y="3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pPr>
          <a:r>
            <a:rPr lang="en-US" dirty="0"/>
            <a:t>ED MAREK</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0" i="0" dirty="0"/>
            <a:t>Robin </a:t>
          </a:r>
          <a:r>
            <a:rPr lang="en-US" b="0" i="0" dirty="0" err="1"/>
            <a:t>Wohlfeil</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err="1"/>
            <a:t>DuANE</a:t>
          </a:r>
          <a:r>
            <a:rPr lang="en-US" dirty="0"/>
            <a:t> </a:t>
          </a:r>
          <a:r>
            <a:rPr lang="en-US" dirty="0" err="1"/>
            <a:t>lARSON</a:t>
          </a:r>
          <a:endParaRPr lang="en-US"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LinFactNeighborY="7731"/>
      <dgm:spPr>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1"/>
          <a:srcRect/>
          <a:stretch>
            <a:fillRect/>
          </a:stretch>
        </a:blip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a:blipFill rotWithShape="0">
          <a:blip xmlns:r="http://schemas.openxmlformats.org/officeDocument/2006/relationships" r:embed="rId2"/>
          <a:srcRect/>
          <a:stretch>
            <a:fillRect l="-17000" r="-17000"/>
          </a:stretch>
        </a:blipFill>
      </dgm:spPr>
    </dgm:pt>
    <dgm:pt modelId="{F09AEBFF-D2D3-4FFF-AD65-C3CEAEEB10F2}" type="pres">
      <dgm:prSet presAssocID="{1C383F32-22E8-4F62-A3E0-BDC3D5F48992}" presName="iconRect" presStyleLbl="node1" presStyleIdx="2" presStyleCnt="3" custScaleX="122687" custScaleY="122687" custLinFactX="-300000" custLinFactNeighborX="-372715" custLinFactNeighborY="-2579"/>
      <dgm:spPr>
        <a:blipFill rotWithShape="1">
          <a:blip xmlns:r="http://schemas.openxmlformats.org/officeDocument/2006/relationships" r:embed="rId3"/>
          <a:srcRect/>
          <a:stretch>
            <a:fillRect t="-9000" b="-9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808770"/>
          <a:ext cx="1043437" cy="1043437"/>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ED MAREK</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1"/>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0" i="0" kern="1200" dirty="0"/>
            <a:t>Robin </a:t>
          </a:r>
          <a:r>
            <a:rPr lang="en-US" sz="2800" b="0" i="0" kern="1200" dirty="0" err="1"/>
            <a:t>Wohlfeil</a:t>
          </a:r>
          <a:endParaRPr lang="en-US" sz="2800" kern="1200" dirty="0"/>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blipFill rotWithShape="0">
          <a:blip xmlns:r="http://schemas.openxmlformats.org/officeDocument/2006/relationships" r:embed="rId2"/>
          <a:srcRect/>
          <a:stretch>
            <a:fillRect l="-17000" r="-17000"/>
          </a:stretch>
        </a:blip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72727" y="582829"/>
          <a:ext cx="1280162" cy="1280162"/>
        </a:xfrm>
        <a:prstGeom prst="rect">
          <a:avLst/>
        </a:prstGeom>
        <a:blipFill rotWithShape="1">
          <a:blip xmlns:r="http://schemas.openxmlformats.org/officeDocument/2006/relationships" r:embed="rId3"/>
          <a:srcRect/>
          <a:stretch>
            <a:fillRect t="-9000" b="-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err="1"/>
            <a:t>DuANE</a:t>
          </a:r>
          <a:r>
            <a:rPr lang="en-US" sz="2800" kern="1200" dirty="0"/>
            <a:t> </a:t>
          </a:r>
          <a:r>
            <a:rPr lang="en-US" sz="2800" kern="1200" dirty="0" err="1"/>
            <a:t>lARSON</a:t>
          </a:r>
          <a:endParaRPr lang="en-US" sz="2800" kern="1200" dirty="0"/>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4/23/2023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4/23/2023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4/23/2023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4/23/2023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4/23/2023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4/23/2023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0"/>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1309318"/>
          </a:xfrm>
        </p:spPr>
        <p:txBody>
          <a:bodyPr>
            <a:normAutofit/>
          </a:bodyPr>
          <a:lstStyle/>
          <a:p>
            <a:r>
              <a:rPr lang="en-US" sz="6800" dirty="0"/>
              <a:t>April 23, 2023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68082" y="3851628"/>
            <a:ext cx="8652788" cy="1164125"/>
          </a:xfrm>
        </p:spPr>
        <p:txBody>
          <a:bodyPr>
            <a:noAutofit/>
          </a:bodyPr>
          <a:lstStyle/>
          <a:p>
            <a:pPr>
              <a:spcAft>
                <a:spcPts val="600"/>
              </a:spcAft>
            </a:pPr>
            <a:r>
              <a:rPr lang="en-US" sz="3200" b="1" dirty="0"/>
              <a:t>Welcome</a:t>
            </a:r>
          </a:p>
          <a:p>
            <a:pPr>
              <a:spcAft>
                <a:spcPts val="600"/>
              </a:spcAft>
            </a:pPr>
            <a:r>
              <a:rPr lang="en-US" dirty="0"/>
              <a:t>We have a guest Preacher today, our own Ed </a:t>
            </a:r>
            <a:r>
              <a:rPr lang="en-US" dirty="0" err="1"/>
              <a:t>Mareck</a:t>
            </a:r>
            <a:r>
              <a:rPr lang="en-US" dirty="0"/>
              <a:t>, is stepping in as Pastor Nikki is on vacation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28CE-A548-9EEE-78BC-6E50950B56BA}"/>
              </a:ext>
            </a:extLst>
          </p:cNvPr>
          <p:cNvSpPr>
            <a:spLocks noGrp="1"/>
          </p:cNvSpPr>
          <p:nvPr>
            <p:ph type="title"/>
          </p:nvPr>
        </p:nvSpPr>
        <p:spPr>
          <a:xfrm>
            <a:off x="597458" y="329184"/>
            <a:ext cx="11339017" cy="1371600"/>
          </a:xfrm>
        </p:spPr>
        <p:txBody>
          <a:bodyPr>
            <a:normAutofit/>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#252 Day Of Arising</a:t>
            </a:r>
            <a:endParaRPr lang="en-US" sz="1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921904-411D-3918-4250-55AA963021D3}"/>
              </a:ext>
            </a:extLst>
          </p:cNvPr>
          <p:cNvSpPr txBox="1"/>
          <p:nvPr/>
        </p:nvSpPr>
        <p:spPr>
          <a:xfrm>
            <a:off x="597458" y="1700785"/>
            <a:ext cx="10997084" cy="4297680"/>
          </a:xfrm>
          <a:prstGeom prst="rect">
            <a:avLst/>
          </a:prstGeom>
          <a:noFill/>
        </p:spPr>
        <p:txBody>
          <a:bodyPr wrap="square" numCol="3" spcCol="274320">
            <a:normAutofit fontScale="70000" lnSpcReduction="20000"/>
          </a:bodyPr>
          <a:lstStyle/>
          <a:p>
            <a:pPr algn="l"/>
            <a:r>
              <a:rPr lang="en-US" sz="2400" i="0" dirty="0">
                <a:solidFill>
                  <a:srgbClr val="000000"/>
                </a:solidFill>
                <a:effectLst/>
                <a:latin typeface="Times New Roman" panose="02020603050405020304" pitchFamily="18" charset="0"/>
              </a:rPr>
              <a:t>Text: Susan Palo </a:t>
            </a:r>
            <a:r>
              <a:rPr lang="en-US" sz="2400" i="0" dirty="0" err="1">
                <a:solidFill>
                  <a:srgbClr val="000000"/>
                </a:solidFill>
                <a:effectLst/>
                <a:latin typeface="Times New Roman" panose="02020603050405020304" pitchFamily="18" charset="0"/>
              </a:rPr>
              <a:t>Cherwien</a:t>
            </a:r>
            <a:endParaRPr lang="en-US" sz="2400" i="0" dirty="0">
              <a:solidFill>
                <a:srgbClr val="000000"/>
              </a:solidFill>
              <a:effectLst/>
              <a:latin typeface="Times New Roman" panose="02020603050405020304" pitchFamily="18" charset="0"/>
            </a:endParaRPr>
          </a:p>
          <a:p>
            <a:pPr algn="l"/>
            <a:endParaRPr lang="en-US" sz="2400" i="0" dirty="0">
              <a:solidFill>
                <a:srgbClr val="000000"/>
              </a:solidFill>
              <a:effectLst/>
              <a:latin typeface="Times New Roman" panose="02020603050405020304" pitchFamily="18" charset="0"/>
            </a:endParaRPr>
          </a:p>
          <a:p>
            <a:pPr algn="l"/>
            <a:r>
              <a:rPr lang="en-US" sz="2400" i="0" dirty="0">
                <a:solidFill>
                  <a:srgbClr val="000000"/>
                </a:solidFill>
                <a:effectLst/>
                <a:latin typeface="Times New Roman" panose="02020603050405020304" pitchFamily="18" charset="0"/>
              </a:rPr>
              <a:t>Music: Carl Schalk</a:t>
            </a:r>
          </a:p>
          <a:p>
            <a:pPr algn="l"/>
            <a:endParaRPr lang="en-US" sz="2400" i="0" dirty="0">
              <a:solidFill>
                <a:srgbClr val="000000"/>
              </a:solidFill>
              <a:effectLst/>
              <a:latin typeface="Times New Roman" panose="02020603050405020304" pitchFamily="18" charset="0"/>
            </a:endParaRPr>
          </a:p>
          <a:p>
            <a:pPr algn="l"/>
            <a:r>
              <a:rPr lang="en-US" sz="2600" b="1" i="0" dirty="0">
                <a:solidFill>
                  <a:srgbClr val="000000"/>
                </a:solidFill>
                <a:effectLst/>
                <a:latin typeface="Times New Roman" panose="02020603050405020304" pitchFamily="18" charset="0"/>
              </a:rPr>
              <a:t>Verse 1</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Day of arising, Christ on the roadway,</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Unknown companion walks with his own.</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When they invite him as fades the first day,</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And bread is broken, Christ is made known.</a:t>
            </a:r>
          </a:p>
          <a:p>
            <a:pPr algn="l"/>
            <a:endParaRPr lang="en-US" sz="2600" i="0" dirty="0">
              <a:solidFill>
                <a:srgbClr val="000000"/>
              </a:solidFill>
              <a:effectLst/>
              <a:latin typeface="Times New Roman" panose="02020603050405020304" pitchFamily="18" charset="0"/>
            </a:endParaRPr>
          </a:p>
          <a:p>
            <a:pPr algn="l"/>
            <a:endParaRPr lang="en-US" sz="2600" b="1" i="0" dirty="0">
              <a:solidFill>
                <a:srgbClr val="000000"/>
              </a:solidFill>
              <a:effectLst/>
              <a:latin typeface="Times New Roman" panose="02020603050405020304" pitchFamily="18" charset="0"/>
            </a:endParaRPr>
          </a:p>
          <a:p>
            <a:pPr algn="l"/>
            <a:r>
              <a:rPr lang="en-US" sz="2600" b="1" i="0" dirty="0">
                <a:solidFill>
                  <a:srgbClr val="000000"/>
                </a:solidFill>
                <a:effectLst/>
                <a:latin typeface="Times New Roman" panose="02020603050405020304" pitchFamily="18" charset="0"/>
              </a:rPr>
              <a:t>Verse 2</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When we are walking, doubtful and dreading,</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Blinded by sadness, slowness of heart,</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Yet Christ walks with us, ever awaiting</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Our invitation: </a:t>
            </a:r>
            <a:r>
              <a:rPr lang="en-US" sz="2600" i="0" dirty="0" err="1">
                <a:solidFill>
                  <a:srgbClr val="000000"/>
                </a:solidFill>
                <a:effectLst/>
                <a:latin typeface="Times New Roman" panose="02020603050405020304" pitchFamily="18" charset="0"/>
              </a:rPr>
              <a:t>Stya</a:t>
            </a:r>
            <a:r>
              <a:rPr lang="en-US" sz="2600" i="0" dirty="0">
                <a:solidFill>
                  <a:srgbClr val="000000"/>
                </a:solidFill>
                <a:effectLst/>
                <a:latin typeface="Times New Roman" panose="02020603050405020304" pitchFamily="18" charset="0"/>
              </a:rPr>
              <a:t>, do not part.</a:t>
            </a:r>
          </a:p>
          <a:p>
            <a:pPr algn="l"/>
            <a:endParaRPr lang="en-US" sz="2600" b="1" i="0" dirty="0">
              <a:solidFill>
                <a:srgbClr val="000000"/>
              </a:solidFill>
              <a:effectLst/>
              <a:latin typeface="Times New Roman" panose="02020603050405020304" pitchFamily="18" charset="0"/>
            </a:endParaRPr>
          </a:p>
          <a:p>
            <a:pPr algn="l"/>
            <a:r>
              <a:rPr lang="en-US" sz="2600" b="1" i="0" dirty="0">
                <a:solidFill>
                  <a:srgbClr val="000000"/>
                </a:solidFill>
                <a:effectLst/>
                <a:latin typeface="Times New Roman" panose="02020603050405020304" pitchFamily="18" charset="0"/>
              </a:rPr>
              <a:t>Verse 3</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Lo, I am with you, Jesus has spoken.</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This is Christ’s promise, this is Christ’s sign:</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When the church gathers, when bread is broken,</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There Christ is with us, in bread and wine.</a:t>
            </a:r>
          </a:p>
          <a:p>
            <a:pPr algn="l"/>
            <a:endParaRPr lang="en-US" sz="2600" i="0" dirty="0">
              <a:solidFill>
                <a:srgbClr val="000000"/>
              </a:solidFill>
              <a:effectLst/>
              <a:latin typeface="Times New Roman" panose="02020603050405020304" pitchFamily="18" charset="0"/>
            </a:endParaRPr>
          </a:p>
          <a:p>
            <a:pPr algn="l"/>
            <a:r>
              <a:rPr lang="en-US" sz="2600" b="1" i="0" dirty="0">
                <a:solidFill>
                  <a:srgbClr val="000000"/>
                </a:solidFill>
                <a:effectLst/>
                <a:latin typeface="Times New Roman" panose="02020603050405020304" pitchFamily="18" charset="0"/>
              </a:rPr>
              <a:t>Verse 4</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Christ, our companion, hope for the journey,</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Bread of compassion, open our eyes.</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Grant us your vision, set all hearts burning,</a:t>
            </a:r>
          </a:p>
          <a:p>
            <a:pPr algn="l"/>
            <a:endParaRPr lang="en-US" sz="2600" i="0" dirty="0">
              <a:solidFill>
                <a:srgbClr val="000000"/>
              </a:solidFill>
              <a:effectLst/>
              <a:latin typeface="Times New Roman" panose="02020603050405020304" pitchFamily="18" charset="0"/>
            </a:endParaRPr>
          </a:p>
          <a:p>
            <a:pPr algn="l"/>
            <a:r>
              <a:rPr lang="en-US" sz="2600" i="0" dirty="0">
                <a:solidFill>
                  <a:srgbClr val="000000"/>
                </a:solidFill>
                <a:effectLst/>
                <a:latin typeface="Times New Roman" panose="02020603050405020304" pitchFamily="18" charset="0"/>
              </a:rPr>
              <a:t>That all creation with you may rise.</a:t>
            </a:r>
          </a:p>
        </p:txBody>
      </p:sp>
    </p:spTree>
    <p:extLst>
      <p:ext uri="{BB962C8B-B14F-4D97-AF65-F5344CB8AC3E}">
        <p14:creationId xmlns:p14="http://schemas.microsoft.com/office/powerpoint/2010/main" val="49996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4E0F7-D073-0AB8-66E7-3ACF8D8CBB4E}"/>
              </a:ext>
            </a:extLst>
          </p:cNvPr>
          <p:cNvSpPr txBox="1"/>
          <p:nvPr/>
        </p:nvSpPr>
        <p:spPr>
          <a:xfrm>
            <a:off x="1371970" y="1059121"/>
            <a:ext cx="6093994" cy="523220"/>
          </a:xfrm>
          <a:prstGeom prst="rect">
            <a:avLst/>
          </a:prstGeom>
          <a:noFill/>
        </p:spPr>
        <p:txBody>
          <a:bodyPr wrap="square">
            <a:spAutoFit/>
          </a:bodyPr>
          <a:lstStyle/>
          <a:p>
            <a:pPr algn="ctr"/>
            <a:r>
              <a:rPr lang="en-US" sz="2800" b="1" dirty="0"/>
              <a:t>Alleluia, Alleluia! Give Thanks</a:t>
            </a:r>
            <a:endParaRPr lang="en-US" b="1" dirty="0"/>
          </a:p>
        </p:txBody>
      </p:sp>
      <p:sp>
        <p:nvSpPr>
          <p:cNvPr id="6" name="TextBox 5">
            <a:extLst>
              <a:ext uri="{FF2B5EF4-FFF2-40B4-BE49-F238E27FC236}">
                <a16:creationId xmlns:a16="http://schemas.microsoft.com/office/drawing/2014/main" id="{5D9D151E-63F3-CDAD-F21B-5B4EA2164AEB}"/>
              </a:ext>
            </a:extLst>
          </p:cNvPr>
          <p:cNvSpPr txBox="1"/>
          <p:nvPr/>
        </p:nvSpPr>
        <p:spPr>
          <a:xfrm>
            <a:off x="1371970" y="2204731"/>
            <a:ext cx="7254962" cy="3408112"/>
          </a:xfrm>
          <a:prstGeom prst="rect">
            <a:avLst/>
          </a:prstGeom>
          <a:noFill/>
        </p:spPr>
        <p:txBody>
          <a:bodyPr wrap="square">
            <a:spAutoFit/>
          </a:bodyPr>
          <a:lstStyle/>
          <a:p>
            <a:pPr algn="l">
              <a:lnSpc>
                <a:spcPct val="200000"/>
              </a:lnSpc>
            </a:pPr>
            <a:r>
              <a:rPr lang="en-US" sz="2800" b="0" i="0" dirty="0">
                <a:solidFill>
                  <a:srgbClr val="000000"/>
                </a:solidFill>
                <a:effectLst/>
                <a:latin typeface="Times New Roman" panose="02020603050405020304" pitchFamily="18" charset="0"/>
              </a:rPr>
              <a:t>Alleluia! Alleluia!</a:t>
            </a:r>
          </a:p>
          <a:p>
            <a:pPr algn="l">
              <a:lnSpc>
                <a:spcPct val="200000"/>
              </a:lnSpc>
            </a:pPr>
            <a:r>
              <a:rPr lang="en-US" sz="2800" b="0" i="0" dirty="0">
                <a:solidFill>
                  <a:srgbClr val="000000"/>
                </a:solidFill>
                <a:effectLst/>
                <a:latin typeface="Times New Roman" panose="02020603050405020304" pitchFamily="18" charset="0"/>
              </a:rPr>
              <a:t>Give thanks to the risen Lord.</a:t>
            </a:r>
          </a:p>
          <a:p>
            <a:pPr algn="l">
              <a:lnSpc>
                <a:spcPct val="200000"/>
              </a:lnSpc>
            </a:pPr>
            <a:r>
              <a:rPr lang="en-US" sz="2800" b="0" i="0" dirty="0">
                <a:solidFill>
                  <a:srgbClr val="000000"/>
                </a:solidFill>
                <a:effectLst/>
                <a:latin typeface="Times New Roman" panose="02020603050405020304" pitchFamily="18" charset="0"/>
              </a:rPr>
              <a:t>Alleluia! Alleluia!</a:t>
            </a:r>
          </a:p>
          <a:p>
            <a:pPr algn="l">
              <a:lnSpc>
                <a:spcPct val="200000"/>
              </a:lnSpc>
            </a:pPr>
            <a:r>
              <a:rPr lang="en-US" sz="2800" b="0" i="0" dirty="0">
                <a:solidFill>
                  <a:srgbClr val="000000"/>
                </a:solidFill>
                <a:effectLst/>
                <a:latin typeface="Times New Roman" panose="02020603050405020304" pitchFamily="18" charset="0"/>
              </a:rPr>
              <a:t>Give praise to his name.</a:t>
            </a:r>
          </a:p>
        </p:txBody>
      </p:sp>
      <p:pic>
        <p:nvPicPr>
          <p:cNvPr id="3074" name="Picture 2">
            <a:extLst>
              <a:ext uri="{FF2B5EF4-FFF2-40B4-BE49-F238E27FC236}">
                <a16:creationId xmlns:a16="http://schemas.microsoft.com/office/drawing/2014/main" id="{143DA0BB-0CBA-6812-02C7-A775E1CB1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31" r="14433"/>
          <a:stretch/>
        </p:blipFill>
        <p:spPr bwMode="auto">
          <a:xfrm>
            <a:off x="8855901" y="447023"/>
            <a:ext cx="1964129"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8C4025-2B18-EFC3-61AC-DBE81206E295}"/>
              </a:ext>
            </a:extLst>
          </p:cNvPr>
          <p:cNvSpPr txBox="1"/>
          <p:nvPr/>
        </p:nvSpPr>
        <p:spPr>
          <a:xfrm>
            <a:off x="8499348" y="3908787"/>
            <a:ext cx="3150108" cy="646331"/>
          </a:xfrm>
          <a:prstGeom prst="rect">
            <a:avLst/>
          </a:prstGeom>
          <a:noFill/>
        </p:spPr>
        <p:txBody>
          <a:bodyPr wrap="square">
            <a:spAutoFit/>
          </a:bodyPr>
          <a:lstStyle/>
          <a:p>
            <a:pPr algn="l"/>
            <a:r>
              <a:rPr lang="en-US" sz="1800" b="0" i="0" dirty="0">
                <a:solidFill>
                  <a:srgbClr val="000000"/>
                </a:solidFill>
                <a:effectLst/>
                <a:latin typeface="Times New Roman" panose="02020603050405020304" pitchFamily="18" charset="0"/>
              </a:rPr>
              <a:t>Text: Donald </a:t>
            </a:r>
            <a:r>
              <a:rPr lang="en-US" sz="1800" b="0" i="0" dirty="0" err="1">
                <a:solidFill>
                  <a:srgbClr val="000000"/>
                </a:solidFill>
                <a:effectLst/>
                <a:latin typeface="Times New Roman" panose="02020603050405020304" pitchFamily="18" charset="0"/>
              </a:rPr>
              <a:t>Fishel</a:t>
            </a:r>
            <a:r>
              <a:rPr lang="en-US" sz="1800" b="0" i="0" dirty="0">
                <a:solidFill>
                  <a:srgbClr val="000000"/>
                </a:solidFill>
                <a:effectLst/>
                <a:latin typeface="Times New Roman" panose="02020603050405020304" pitchFamily="18" charset="0"/>
              </a:rPr>
              <a:t>, 1971</a:t>
            </a:r>
          </a:p>
          <a:p>
            <a:pPr algn="l"/>
            <a:r>
              <a:rPr lang="en-US" sz="1800" b="0" i="0" dirty="0">
                <a:solidFill>
                  <a:srgbClr val="000000"/>
                </a:solidFill>
                <a:effectLst/>
                <a:latin typeface="Times New Roman" panose="02020603050405020304" pitchFamily="18" charset="0"/>
              </a:rPr>
              <a:t>Music: Donald </a:t>
            </a:r>
            <a:r>
              <a:rPr lang="en-US" sz="1800" b="0" i="0" dirty="0" err="1">
                <a:solidFill>
                  <a:srgbClr val="000000"/>
                </a:solidFill>
                <a:effectLst/>
                <a:latin typeface="Times New Roman" panose="02020603050405020304" pitchFamily="18" charset="0"/>
              </a:rPr>
              <a:t>Fishel</a:t>
            </a:r>
            <a:r>
              <a:rPr lang="en-US" sz="1800" b="0" i="0" dirty="0">
                <a:solidFill>
                  <a:srgbClr val="000000"/>
                </a:solidFill>
                <a:effectLst/>
                <a:latin typeface="Times New Roman" panose="02020603050405020304" pitchFamily="18" charset="0"/>
              </a:rPr>
              <a:t>, 1971</a:t>
            </a:r>
          </a:p>
        </p:txBody>
      </p:sp>
    </p:spTree>
    <p:extLst>
      <p:ext uri="{BB962C8B-B14F-4D97-AF65-F5344CB8AC3E}">
        <p14:creationId xmlns:p14="http://schemas.microsoft.com/office/powerpoint/2010/main" val="229663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7B130-FBD5-9498-6F12-AAB021243DC4}"/>
              </a:ext>
            </a:extLst>
          </p:cNvPr>
          <p:cNvPicPr>
            <a:picLocks noChangeAspect="1"/>
          </p:cNvPicPr>
          <p:nvPr/>
        </p:nvPicPr>
        <p:blipFill>
          <a:blip r:embed="rId2"/>
          <a:stretch>
            <a:fillRect/>
          </a:stretch>
        </p:blipFill>
        <p:spPr>
          <a:xfrm>
            <a:off x="1335004" y="1600200"/>
            <a:ext cx="2414013" cy="3657600"/>
          </a:xfrm>
          <a:prstGeom prst="rect">
            <a:avLst/>
          </a:prstGeom>
        </p:spPr>
      </p:pic>
      <p:pic>
        <p:nvPicPr>
          <p:cNvPr id="1026" name="Picture 2" descr="Unique &quot;Cross &amp; Hearts&quot; Leaded Stained Glass Window Panel Or Cabinet Insert">
            <a:extLst>
              <a:ext uri="{FF2B5EF4-FFF2-40B4-BE49-F238E27FC236}">
                <a16:creationId xmlns:a16="http://schemas.microsoft.com/office/drawing/2014/main" id="{56CC411D-FEC2-1559-8591-72749C670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985" y="1600200"/>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22E58F-6365-72B4-0C14-C957EB4D2FD7}"/>
              </a:ext>
            </a:extLst>
          </p:cNvPr>
          <p:cNvSpPr txBox="1"/>
          <p:nvPr/>
        </p:nvSpPr>
        <p:spPr>
          <a:xfrm>
            <a:off x="3749017" y="1497702"/>
            <a:ext cx="4693968" cy="3862596"/>
          </a:xfrm>
          <a:prstGeom prst="rect">
            <a:avLst/>
          </a:prstGeom>
          <a:solidFill>
            <a:schemeClr val="tx1">
              <a:lumMod val="95000"/>
              <a:lumOff val="5000"/>
            </a:schemeClr>
          </a:solidFill>
        </p:spPr>
        <p:txBody>
          <a:bodyPr wrap="square" rtlCol="0">
            <a:spAutoFit/>
          </a:bodyPr>
          <a:lstStyle/>
          <a:p>
            <a:pPr algn="ctr"/>
            <a:r>
              <a:rPr lang="en-US" sz="2800" dirty="0">
                <a:solidFill>
                  <a:schemeClr val="accent4"/>
                </a:solidFill>
              </a:rPr>
              <a:t>Please Share your Joys &amp; Concerns With Us</a:t>
            </a:r>
          </a:p>
          <a:p>
            <a:pPr algn="ctr"/>
            <a:endParaRPr lang="en-US" sz="2100" dirty="0">
              <a:solidFill>
                <a:schemeClr val="accent4"/>
              </a:solidFill>
            </a:endParaRPr>
          </a:p>
          <a:p>
            <a:pPr algn="ctr"/>
            <a:r>
              <a:rPr lang="en-US" sz="2100" dirty="0">
                <a:solidFill>
                  <a:schemeClr val="bg1"/>
                </a:solidFill>
              </a:rPr>
              <a:t>We are so glad that you are joining us in worship today! May you be blessed even as your presence is a blessing to Us!</a:t>
            </a:r>
          </a:p>
          <a:p>
            <a:pPr algn="ctr"/>
            <a:br>
              <a:rPr lang="en-US" sz="2100" dirty="0">
                <a:solidFill>
                  <a:schemeClr val="bg1"/>
                </a:solidFill>
              </a:rPr>
            </a:br>
            <a:r>
              <a:rPr lang="en-US" sz="2100" dirty="0">
                <a:solidFill>
                  <a:schemeClr val="bg1"/>
                </a:solidFill>
              </a:rPr>
              <a:t>If you have a Joy or Concern you would like to share please message us or email Rosie or info@delafieldpresbyterianchurch.org</a:t>
            </a:r>
          </a:p>
        </p:txBody>
      </p:sp>
    </p:spTree>
    <p:extLst>
      <p:ext uri="{BB962C8B-B14F-4D97-AF65-F5344CB8AC3E}">
        <p14:creationId xmlns:p14="http://schemas.microsoft.com/office/powerpoint/2010/main" val="107574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28CE-A548-9EEE-78BC-6E50950B56BA}"/>
              </a:ext>
            </a:extLst>
          </p:cNvPr>
          <p:cNvSpPr>
            <a:spLocks noGrp="1"/>
          </p:cNvSpPr>
          <p:nvPr>
            <p:ph type="title"/>
          </p:nvPr>
        </p:nvSpPr>
        <p:spPr>
          <a:xfrm>
            <a:off x="597458" y="329184"/>
            <a:ext cx="11339017" cy="1371600"/>
          </a:xfrm>
        </p:spPr>
        <p:txBody>
          <a:bodyPr>
            <a:normAutofit/>
          </a:bodyPr>
          <a:lstStyle/>
          <a:p>
            <a:pPr algn="ctr"/>
            <a:r>
              <a:rPr lang="en-US" sz="6000" dirty="0">
                <a:effectLst/>
                <a:latin typeface="Calibri" panose="020F0502020204030204" pitchFamily="34" charset="0"/>
                <a:ea typeface="Calibri" panose="020F0502020204030204" pitchFamily="34" charset="0"/>
                <a:cs typeface="Calibri" panose="020F0502020204030204" pitchFamily="34" charset="0"/>
              </a:rPr>
              <a:t>#313 Lord, Make Us More Holy</a:t>
            </a:r>
            <a:endParaRPr lang="en-US" sz="1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921904-411D-3918-4250-55AA963021D3}"/>
              </a:ext>
            </a:extLst>
          </p:cNvPr>
          <p:cNvSpPr txBox="1"/>
          <p:nvPr/>
        </p:nvSpPr>
        <p:spPr>
          <a:xfrm>
            <a:off x="597458" y="1700785"/>
            <a:ext cx="10997084" cy="4297680"/>
          </a:xfrm>
          <a:prstGeom prst="rect">
            <a:avLst/>
          </a:prstGeom>
          <a:noFill/>
        </p:spPr>
        <p:txBody>
          <a:bodyPr wrap="square" numCol="2" spcCol="274320">
            <a:normAutofit fontScale="92500" lnSpcReduction="10000"/>
          </a:bodyPr>
          <a:lstStyle/>
          <a:p>
            <a:pPr algn="l"/>
            <a:r>
              <a:rPr lang="en-US" sz="2400" i="0" dirty="0">
                <a:solidFill>
                  <a:srgbClr val="000000"/>
                </a:solidFill>
                <a:effectLst/>
                <a:latin typeface="Times New Roman" panose="02020603050405020304" pitchFamily="18" charset="0"/>
              </a:rPr>
              <a:t>Lord, make us more holy;</a:t>
            </a:r>
          </a:p>
          <a:p>
            <a:pPr algn="l"/>
            <a:r>
              <a:rPr lang="en-US" sz="2400" i="0" dirty="0">
                <a:solidFill>
                  <a:srgbClr val="000000"/>
                </a:solidFill>
                <a:effectLst/>
                <a:latin typeface="Times New Roman" panose="02020603050405020304" pitchFamily="18" charset="0"/>
              </a:rPr>
              <a:t>Lord, make us more holy;</a:t>
            </a:r>
          </a:p>
          <a:p>
            <a:pPr algn="l"/>
            <a:r>
              <a:rPr lang="en-US" sz="2400" i="0" dirty="0">
                <a:solidFill>
                  <a:srgbClr val="000000"/>
                </a:solidFill>
                <a:effectLst/>
                <a:latin typeface="Times New Roman" panose="02020603050405020304" pitchFamily="18" charset="0"/>
              </a:rPr>
              <a:t>Lord, make us more holy,</a:t>
            </a:r>
          </a:p>
          <a:p>
            <a:pPr algn="l"/>
            <a:r>
              <a:rPr lang="en-US" sz="2400" i="0" dirty="0">
                <a:solidFill>
                  <a:srgbClr val="000000"/>
                </a:solidFill>
                <a:effectLst/>
                <a:latin typeface="Times New Roman" panose="02020603050405020304" pitchFamily="18" charset="0"/>
              </a:rPr>
              <a:t>until we meet again:</a:t>
            </a:r>
          </a:p>
          <a:p>
            <a:pPr algn="l"/>
            <a:r>
              <a:rPr lang="en-US" sz="2400" i="0" dirty="0">
                <a:solidFill>
                  <a:srgbClr val="000000"/>
                </a:solidFill>
                <a:effectLst/>
                <a:latin typeface="Times New Roman" panose="02020603050405020304" pitchFamily="18" charset="0"/>
              </a:rPr>
              <a:t>holy, holy, holy,</a:t>
            </a:r>
          </a:p>
          <a:p>
            <a:pPr algn="l"/>
            <a:r>
              <a:rPr lang="en-US" sz="2400" i="0" dirty="0">
                <a:solidFill>
                  <a:srgbClr val="000000"/>
                </a:solidFill>
                <a:effectLst/>
                <a:latin typeface="Times New Roman" panose="02020603050405020304" pitchFamily="18" charset="0"/>
              </a:rPr>
              <a:t>until we meet again.</a:t>
            </a:r>
          </a:p>
          <a:p>
            <a:pPr algn="l"/>
            <a:endParaRPr lang="en-US" sz="2400" i="0" dirty="0">
              <a:solidFill>
                <a:srgbClr val="000000"/>
              </a:solidFill>
              <a:effectLst/>
              <a:latin typeface="Times New Roman" panose="02020603050405020304" pitchFamily="18" charset="0"/>
            </a:endParaRPr>
          </a:p>
          <a:p>
            <a:pPr algn="l"/>
            <a:r>
              <a:rPr lang="en-US" sz="2400" i="0" dirty="0">
                <a:solidFill>
                  <a:srgbClr val="000000"/>
                </a:solidFill>
                <a:effectLst/>
                <a:latin typeface="Times New Roman" panose="02020603050405020304" pitchFamily="18" charset="0"/>
              </a:rPr>
              <a:t>Lord, make us more loving;</a:t>
            </a:r>
          </a:p>
          <a:p>
            <a:pPr algn="l"/>
            <a:r>
              <a:rPr lang="en-US" sz="2400" i="0" dirty="0">
                <a:solidFill>
                  <a:srgbClr val="000000"/>
                </a:solidFill>
                <a:effectLst/>
                <a:latin typeface="Times New Roman" panose="02020603050405020304" pitchFamily="18" charset="0"/>
              </a:rPr>
              <a:t>Lord, make us more loving;</a:t>
            </a:r>
          </a:p>
          <a:p>
            <a:pPr algn="l"/>
            <a:r>
              <a:rPr lang="en-US" sz="2400" i="0" dirty="0">
                <a:solidFill>
                  <a:srgbClr val="000000"/>
                </a:solidFill>
                <a:effectLst/>
                <a:latin typeface="Times New Roman" panose="02020603050405020304" pitchFamily="18" charset="0"/>
              </a:rPr>
              <a:t>Lord, make us more loving,</a:t>
            </a:r>
          </a:p>
          <a:p>
            <a:pPr algn="l"/>
            <a:r>
              <a:rPr lang="en-US" sz="2400" i="0" dirty="0">
                <a:solidFill>
                  <a:srgbClr val="000000"/>
                </a:solidFill>
                <a:effectLst/>
                <a:latin typeface="Times New Roman" panose="02020603050405020304" pitchFamily="18" charset="0"/>
              </a:rPr>
              <a:t>until we meet again:</a:t>
            </a:r>
          </a:p>
          <a:p>
            <a:pPr algn="l"/>
            <a:r>
              <a:rPr lang="en-US" sz="2400" i="0" dirty="0">
                <a:solidFill>
                  <a:srgbClr val="000000"/>
                </a:solidFill>
                <a:effectLst/>
                <a:latin typeface="Times New Roman" panose="02020603050405020304" pitchFamily="18" charset="0"/>
              </a:rPr>
              <a:t>loving, loving, loving,</a:t>
            </a:r>
          </a:p>
          <a:p>
            <a:pPr algn="l"/>
            <a:r>
              <a:rPr lang="en-US" sz="2400" i="0" dirty="0">
                <a:solidFill>
                  <a:srgbClr val="000000"/>
                </a:solidFill>
                <a:effectLst/>
                <a:latin typeface="Times New Roman" panose="02020603050405020304" pitchFamily="18" charset="0"/>
              </a:rPr>
              <a:t>until we meet again.</a:t>
            </a:r>
          </a:p>
          <a:p>
            <a:pPr algn="l"/>
            <a:r>
              <a:rPr lang="en-US" sz="2400" i="0" dirty="0">
                <a:solidFill>
                  <a:srgbClr val="000000"/>
                </a:solidFill>
                <a:effectLst/>
                <a:latin typeface="Times New Roman" panose="02020603050405020304" pitchFamily="18" charset="0"/>
              </a:rPr>
              <a:t>Lord, make us more patient;</a:t>
            </a:r>
          </a:p>
          <a:p>
            <a:pPr algn="l"/>
            <a:r>
              <a:rPr lang="en-US" sz="2400" i="0" dirty="0">
                <a:solidFill>
                  <a:srgbClr val="000000"/>
                </a:solidFill>
                <a:effectLst/>
                <a:latin typeface="Times New Roman" panose="02020603050405020304" pitchFamily="18" charset="0"/>
              </a:rPr>
              <a:t>Lord, make us more patient;</a:t>
            </a:r>
          </a:p>
          <a:p>
            <a:pPr algn="l"/>
            <a:r>
              <a:rPr lang="en-US" sz="2400" i="0" dirty="0">
                <a:solidFill>
                  <a:srgbClr val="000000"/>
                </a:solidFill>
                <a:effectLst/>
                <a:latin typeface="Times New Roman" panose="02020603050405020304" pitchFamily="18" charset="0"/>
              </a:rPr>
              <a:t>Lord, make us more patient,</a:t>
            </a:r>
          </a:p>
          <a:p>
            <a:pPr algn="l"/>
            <a:r>
              <a:rPr lang="en-US" sz="2400" i="0" dirty="0">
                <a:solidFill>
                  <a:srgbClr val="000000"/>
                </a:solidFill>
                <a:effectLst/>
                <a:latin typeface="Times New Roman" panose="02020603050405020304" pitchFamily="18" charset="0"/>
              </a:rPr>
              <a:t>until we meet again:</a:t>
            </a:r>
          </a:p>
          <a:p>
            <a:pPr algn="l"/>
            <a:r>
              <a:rPr lang="en-US" sz="2400" i="0" dirty="0">
                <a:solidFill>
                  <a:srgbClr val="000000"/>
                </a:solidFill>
                <a:effectLst/>
                <a:latin typeface="Times New Roman" panose="02020603050405020304" pitchFamily="18" charset="0"/>
              </a:rPr>
              <a:t>patient, patient, patient,</a:t>
            </a:r>
          </a:p>
          <a:p>
            <a:pPr algn="l"/>
            <a:r>
              <a:rPr lang="en-US" sz="2400" i="0" dirty="0">
                <a:solidFill>
                  <a:srgbClr val="000000"/>
                </a:solidFill>
                <a:effectLst/>
                <a:latin typeface="Times New Roman" panose="02020603050405020304" pitchFamily="18" charset="0"/>
              </a:rPr>
              <a:t>until we meet again.</a:t>
            </a:r>
          </a:p>
          <a:p>
            <a:pPr algn="l"/>
            <a:endParaRPr lang="en-US" sz="2400" i="0" dirty="0">
              <a:solidFill>
                <a:srgbClr val="000000"/>
              </a:solidFill>
              <a:effectLst/>
              <a:latin typeface="Times New Roman" panose="02020603050405020304" pitchFamily="18" charset="0"/>
            </a:endParaRPr>
          </a:p>
          <a:p>
            <a:pPr algn="l"/>
            <a:r>
              <a:rPr lang="en-US" sz="2400" i="0" dirty="0">
                <a:solidFill>
                  <a:srgbClr val="000000"/>
                </a:solidFill>
                <a:effectLst/>
                <a:latin typeface="Times New Roman" panose="02020603050405020304" pitchFamily="18" charset="0"/>
              </a:rPr>
              <a:t>Lord, make us more faithful;</a:t>
            </a:r>
          </a:p>
          <a:p>
            <a:pPr algn="l"/>
            <a:r>
              <a:rPr lang="en-US" sz="2400" i="0" dirty="0">
                <a:solidFill>
                  <a:srgbClr val="000000"/>
                </a:solidFill>
                <a:effectLst/>
                <a:latin typeface="Times New Roman" panose="02020603050405020304" pitchFamily="18" charset="0"/>
              </a:rPr>
              <a:t>Lord, make us more faithful;</a:t>
            </a:r>
          </a:p>
          <a:p>
            <a:pPr algn="l"/>
            <a:r>
              <a:rPr lang="en-US" sz="2400" i="0" dirty="0">
                <a:solidFill>
                  <a:srgbClr val="000000"/>
                </a:solidFill>
                <a:effectLst/>
                <a:latin typeface="Times New Roman" panose="02020603050405020304" pitchFamily="18" charset="0"/>
              </a:rPr>
              <a:t>Lord, make us more faithful,</a:t>
            </a:r>
          </a:p>
          <a:p>
            <a:pPr algn="l"/>
            <a:r>
              <a:rPr lang="en-US" sz="2400" i="0" dirty="0">
                <a:solidFill>
                  <a:srgbClr val="000000"/>
                </a:solidFill>
                <a:effectLst/>
                <a:latin typeface="Times New Roman" panose="02020603050405020304" pitchFamily="18" charset="0"/>
              </a:rPr>
              <a:t>until we meet again:</a:t>
            </a:r>
          </a:p>
          <a:p>
            <a:pPr algn="l"/>
            <a:r>
              <a:rPr lang="en-US" sz="2400" i="0" dirty="0">
                <a:solidFill>
                  <a:srgbClr val="000000"/>
                </a:solidFill>
                <a:effectLst/>
                <a:latin typeface="Times New Roman" panose="02020603050405020304" pitchFamily="18" charset="0"/>
              </a:rPr>
              <a:t>faithful, faithful, faithful,</a:t>
            </a:r>
          </a:p>
          <a:p>
            <a:pPr algn="l"/>
            <a:r>
              <a:rPr lang="en-US" sz="2400" i="0" dirty="0">
                <a:solidFill>
                  <a:srgbClr val="000000"/>
                </a:solidFill>
                <a:effectLst/>
                <a:latin typeface="Times New Roman" panose="02020603050405020304" pitchFamily="18" charset="0"/>
              </a:rPr>
              <a:t>until we meet again.</a:t>
            </a:r>
          </a:p>
        </p:txBody>
      </p:sp>
    </p:spTree>
    <p:extLst>
      <p:ext uri="{BB962C8B-B14F-4D97-AF65-F5344CB8AC3E}">
        <p14:creationId xmlns:p14="http://schemas.microsoft.com/office/powerpoint/2010/main" val="226558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ne Blast Thanks For Joining Us | Church Motion Graphics">
            <a:extLst>
              <a:ext uri="{FF2B5EF4-FFF2-40B4-BE49-F238E27FC236}">
                <a16:creationId xmlns:a16="http://schemas.microsoft.com/office/drawing/2014/main" id="{F44B9B19-B193-08AE-421C-C20A7ADF3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51" y="685800"/>
            <a:ext cx="486959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9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April 23, 2023</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75127207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622D1-D8AE-4DC0-DD1E-189258D6D7AA}"/>
              </a:ext>
            </a:extLst>
          </p:cNvPr>
          <p:cNvSpPr txBox="1"/>
          <p:nvPr/>
        </p:nvSpPr>
        <p:spPr>
          <a:xfrm>
            <a:off x="579328" y="411813"/>
            <a:ext cx="11170085" cy="5383974"/>
          </a:xfrm>
          <a:prstGeom prst="rect">
            <a:avLst/>
          </a:prstGeom>
          <a:noFill/>
        </p:spPr>
        <p:txBody>
          <a:bodyPr wrap="square">
            <a:spAutoFit/>
          </a:bodyPr>
          <a:lstStyle/>
          <a:p>
            <a:pPr marL="0" marR="0" indent="0" algn="l">
              <a:lnSpc>
                <a:spcPct val="150000"/>
              </a:lnSpc>
              <a:spcBef>
                <a:spcPts val="0"/>
              </a:spcBef>
              <a:spcAft>
                <a:spcPts val="600"/>
              </a:spcAft>
            </a:pPr>
            <a:r>
              <a:rPr lang="en-US" sz="2000" b="1" kern="1400" dirty="0">
                <a:ln>
                  <a:noFill/>
                </a:ln>
                <a:solidFill>
                  <a:srgbClr val="000000"/>
                </a:solidFill>
                <a:effectLst/>
                <a:latin typeface="Times New Roman" panose="02020603050405020304" pitchFamily="18" charset="0"/>
              </a:rPr>
              <a:t>Welcome, Visitors! </a:t>
            </a:r>
            <a:r>
              <a:rPr lang="en-US" sz="2000" kern="1400" dirty="0">
                <a:ln>
                  <a:noFill/>
                </a:ln>
                <a:solidFill>
                  <a:srgbClr val="000000"/>
                </a:solidFill>
                <a:effectLst/>
                <a:latin typeface="Times New Roman" panose="02020603050405020304" pitchFamily="18" charset="0"/>
              </a:rPr>
              <a:t>We’re so glad you’ve joined us this morning! At DPC, we hope to meet the needs of all who come through our doors. To that end, large-print bulletins and sound amplification devices are available from our ushers. Additionally, we have lap   blankets and children’s activity bags available in the back of the sanctuary. DPC’s Sunday school class meets during our service, and children from kindergarten through 8th grade are invited to attend. Our fellowship hall can be used as a “Cry room” for babies, or for anyone uncomfortable sitting in the sanctuary for any reason. You can see what’s going on through the window, and speakers will pipe in the sound from the sanctuary. There is also a nursery with toys and everything you need for little ones, past the bathrooms. You can hear the service in there as well. We will pass an offering plate during the service. In the plate, you can, of course, put an      offering, but you’re also invited to put in a prayer request or anything else you’d like to share with Delafield Presbyterian Church. If you have other needs, please do not hesitate to talk to an usher, who will be able to help.</a:t>
            </a:r>
            <a:endParaRPr lang="en-US" sz="1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800" b="1" kern="1400" dirty="0">
                <a:ln>
                  <a:noFill/>
                </a:ln>
                <a:solidFill>
                  <a:srgbClr val="000000"/>
                </a:solidFill>
                <a:effectLst/>
                <a:latin typeface="Times New Roman" panose="02020603050405020304" pitchFamily="18" charset="0"/>
              </a:rPr>
              <a:t> </a:t>
            </a:r>
            <a:endParaRPr lang="en-US" sz="12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6924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B051-4D17-8101-83FE-AF5D1E5363CA}"/>
              </a:ext>
            </a:extLst>
          </p:cNvPr>
          <p:cNvSpPr>
            <a:spLocks noGrp="1"/>
          </p:cNvSpPr>
          <p:nvPr>
            <p:ph type="title"/>
          </p:nvPr>
        </p:nvSpPr>
        <p:spPr>
          <a:xfrm>
            <a:off x="1066800" y="314325"/>
            <a:ext cx="10058400" cy="1371600"/>
          </a:xfrm>
        </p:spPr>
        <p:txBody>
          <a:bodyPr>
            <a:normAutofit/>
          </a:bodyPr>
          <a:lstStyle/>
          <a:p>
            <a:pPr algn="ctr"/>
            <a:r>
              <a:rPr lang="en-US" sz="3600" dirty="0">
                <a:effectLst/>
                <a:latin typeface="Times New Roman" panose="02020603050405020304" pitchFamily="18" charset="0"/>
                <a:ea typeface="Calibri" panose="020F0502020204030204" pitchFamily="34" charset="0"/>
              </a:rPr>
              <a:t>CALL TO WORSHIP</a:t>
            </a:r>
            <a:endParaRPr lang="en-US" sz="3600" dirty="0"/>
          </a:p>
        </p:txBody>
      </p:sp>
      <p:sp>
        <p:nvSpPr>
          <p:cNvPr id="3" name="Content Placeholder 2">
            <a:extLst>
              <a:ext uri="{FF2B5EF4-FFF2-40B4-BE49-F238E27FC236}">
                <a16:creationId xmlns:a16="http://schemas.microsoft.com/office/drawing/2014/main" id="{D62903FA-21FE-7C98-5529-EBABC9EC0034}"/>
              </a:ext>
            </a:extLst>
          </p:cNvPr>
          <p:cNvSpPr>
            <a:spLocks noGrp="1"/>
          </p:cNvSpPr>
          <p:nvPr>
            <p:ph idx="1"/>
          </p:nvPr>
        </p:nvSpPr>
        <p:spPr>
          <a:xfrm>
            <a:off x="793376" y="1403499"/>
            <a:ext cx="10331824" cy="4549246"/>
          </a:xfrm>
        </p:spPr>
        <p:txBody>
          <a:bodyPr numCol="2" spcCol="457200">
            <a:noAutofit/>
          </a:bodyPr>
          <a:lstStyle/>
          <a:p>
            <a:pPr marL="0" marR="0" indent="0">
              <a:lnSpc>
                <a:spcPct val="150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Please rise in body or in spirit and join in the call to worship as it appears in your bulletin: We need your presence on the long road, Lord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The road between fear and hope, the road between the place where all is lost and the place of resurrection.</a:t>
            </a:r>
          </a:p>
          <a:p>
            <a:pPr marL="0" marR="0" indent="0">
              <a:lnSpc>
                <a:spcPct val="150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Like the disciples walking the road to Emmaus,</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We are in need of your company!</a:t>
            </a:r>
          </a:p>
          <a:p>
            <a:pPr marL="0" marR="0" indent="0">
              <a:lnSpc>
                <a:spcPct val="150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Jesus, stand among us, in your risen power,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let this time of worship, be a hallowed hour.</a:t>
            </a:r>
          </a:p>
          <a:p>
            <a:pPr marL="0" marR="0" indent="0">
              <a:lnSpc>
                <a:spcPct val="150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Now, let us continue to worship, singing hymn #231- Christ Has Risen While Earth Slumbers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1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0369-F803-DEAB-CAE7-F933A498E71E}"/>
              </a:ext>
            </a:extLst>
          </p:cNvPr>
          <p:cNvSpPr>
            <a:spLocks noGrp="1"/>
          </p:cNvSpPr>
          <p:nvPr>
            <p:ph type="title"/>
          </p:nvPr>
        </p:nvSpPr>
        <p:spPr>
          <a:xfrm>
            <a:off x="3914774" y="642594"/>
            <a:ext cx="7686676" cy="1371600"/>
          </a:xfrm>
        </p:spPr>
        <p:txBody>
          <a:bodyPr>
            <a:normAutofit/>
          </a:bodyPr>
          <a:lstStyle/>
          <a:p>
            <a:pPr algn="ctr"/>
            <a:r>
              <a:rPr lang="en-US" sz="4400" dirty="0">
                <a:effectLst/>
                <a:latin typeface="Times New Roman" panose="02020603050405020304" pitchFamily="18" charset="0"/>
                <a:ea typeface="Calibri" panose="020F0502020204030204" pitchFamily="34" charset="0"/>
              </a:rPr>
              <a:t>#231 - Christ Has Earth Slumbers</a:t>
            </a:r>
            <a:endParaRPr lang="en-US" sz="4400" dirty="0"/>
          </a:p>
        </p:txBody>
      </p:sp>
      <p:sp>
        <p:nvSpPr>
          <p:cNvPr id="14" name="TextBox 13">
            <a:extLst>
              <a:ext uri="{FF2B5EF4-FFF2-40B4-BE49-F238E27FC236}">
                <a16:creationId xmlns:a16="http://schemas.microsoft.com/office/drawing/2014/main" id="{F27AFBAF-630D-6E7E-C1D1-CA45A22FAA37}"/>
              </a:ext>
            </a:extLst>
          </p:cNvPr>
          <p:cNvSpPr txBox="1"/>
          <p:nvPr/>
        </p:nvSpPr>
        <p:spPr>
          <a:xfrm>
            <a:off x="680040" y="2654274"/>
            <a:ext cx="11090202" cy="3561132"/>
          </a:xfrm>
          <a:prstGeom prst="rect">
            <a:avLst/>
          </a:prstGeom>
          <a:noFill/>
        </p:spPr>
        <p:txBody>
          <a:bodyPr wrap="square" numCol="3" spcCol="274320" rtlCol="0">
            <a:normAutofit fontScale="92500" lnSpcReduction="20000"/>
          </a:bodyPr>
          <a:lstStyle/>
          <a:p>
            <a:pPr algn="l"/>
            <a:r>
              <a:rPr lang="en-US" sz="1700" b="1" i="0" dirty="0">
                <a:solidFill>
                  <a:srgbClr val="000000"/>
                </a:solidFill>
                <a:effectLst/>
                <a:latin typeface="Arial" panose="020B0604020202020204" pitchFamily="34" charset="0"/>
                <a:cs typeface="Arial" panose="020B0604020202020204" pitchFamily="34" charset="0"/>
              </a:rPr>
              <a:t>Verse 1</a:t>
            </a:r>
          </a:p>
          <a:p>
            <a:pPr algn="l"/>
            <a:r>
              <a:rPr lang="en-US" sz="1700" i="0" dirty="0">
                <a:solidFill>
                  <a:srgbClr val="000000"/>
                </a:solidFill>
                <a:effectLst/>
                <a:latin typeface="Arial" panose="020B0604020202020204" pitchFamily="34" charset="0"/>
                <a:cs typeface="Arial" panose="020B0604020202020204" pitchFamily="34" charset="0"/>
              </a:rPr>
              <a:t>Christ has risen while earth slumbers</a:t>
            </a:r>
          </a:p>
          <a:p>
            <a:pPr algn="l"/>
            <a:r>
              <a:rPr lang="en-US" sz="1700" i="0" dirty="0">
                <a:solidFill>
                  <a:srgbClr val="000000"/>
                </a:solidFill>
                <a:effectLst/>
                <a:latin typeface="Arial" panose="020B0604020202020204" pitchFamily="34" charset="0"/>
                <a:cs typeface="Arial" panose="020B0604020202020204" pitchFamily="34" charset="0"/>
              </a:rPr>
              <a:t>Christ has risen where hope died</a:t>
            </a:r>
          </a:p>
          <a:p>
            <a:pPr algn="l"/>
            <a:r>
              <a:rPr lang="en-US" sz="1700" i="0" dirty="0">
                <a:solidFill>
                  <a:srgbClr val="000000"/>
                </a:solidFill>
                <a:effectLst/>
                <a:latin typeface="Arial" panose="020B0604020202020204" pitchFamily="34" charset="0"/>
                <a:cs typeface="Arial" panose="020B0604020202020204" pitchFamily="34" charset="0"/>
              </a:rPr>
              <a:t>As He said and as He promised</a:t>
            </a:r>
          </a:p>
          <a:p>
            <a:pPr algn="l"/>
            <a:r>
              <a:rPr lang="en-US" sz="1700" i="0" dirty="0">
                <a:solidFill>
                  <a:srgbClr val="000000"/>
                </a:solidFill>
                <a:effectLst/>
                <a:latin typeface="Arial" panose="020B0604020202020204" pitchFamily="34" charset="0"/>
                <a:cs typeface="Arial" panose="020B0604020202020204" pitchFamily="34" charset="0"/>
              </a:rPr>
              <a:t>As we doubted and denied</a:t>
            </a:r>
          </a:p>
          <a:p>
            <a:pPr algn="l"/>
            <a:r>
              <a:rPr lang="en-US" sz="1700" i="0" dirty="0">
                <a:solidFill>
                  <a:srgbClr val="000000"/>
                </a:solidFill>
                <a:effectLst/>
                <a:latin typeface="Arial" panose="020B0604020202020204" pitchFamily="34" charset="0"/>
                <a:cs typeface="Arial" panose="020B0604020202020204" pitchFamily="34" charset="0"/>
              </a:rPr>
              <a:t>Let the moon embrace the blessing</a:t>
            </a:r>
          </a:p>
          <a:p>
            <a:pPr algn="l"/>
            <a:r>
              <a:rPr lang="en-US" sz="1700" i="0" dirty="0">
                <a:solidFill>
                  <a:srgbClr val="000000"/>
                </a:solidFill>
                <a:effectLst/>
                <a:latin typeface="Arial" panose="020B0604020202020204" pitchFamily="34" charset="0"/>
                <a:cs typeface="Arial" panose="020B0604020202020204" pitchFamily="34" charset="0"/>
              </a:rPr>
              <a:t>Let the sun sustain the cheer</a:t>
            </a:r>
          </a:p>
          <a:p>
            <a:pPr algn="l"/>
            <a:r>
              <a:rPr lang="en-US" sz="1700" i="0" dirty="0">
                <a:solidFill>
                  <a:srgbClr val="000000"/>
                </a:solidFill>
                <a:effectLst/>
                <a:latin typeface="Arial" panose="020B0604020202020204" pitchFamily="34" charset="0"/>
                <a:cs typeface="Arial" panose="020B0604020202020204" pitchFamily="34" charset="0"/>
              </a:rPr>
              <a:t>Let the world confirm the </a:t>
            </a:r>
            <a:r>
              <a:rPr lang="en-US" sz="1700" i="0" dirty="0" err="1">
                <a:solidFill>
                  <a:srgbClr val="000000"/>
                </a:solidFill>
                <a:effectLst/>
                <a:latin typeface="Arial" panose="020B0604020202020204" pitchFamily="34" charset="0"/>
                <a:cs typeface="Arial" panose="020B0604020202020204" pitchFamily="34" charset="0"/>
              </a:rPr>
              <a:t>rumour</a:t>
            </a:r>
            <a:endParaRPr lang="en-US" sz="1700" i="0" dirty="0">
              <a:solidFill>
                <a:srgbClr val="000000"/>
              </a:solidFill>
              <a:effectLst/>
              <a:latin typeface="Arial" panose="020B0604020202020204" pitchFamily="34" charset="0"/>
              <a:cs typeface="Arial" panose="020B0604020202020204" pitchFamily="34" charset="0"/>
            </a:endParaRPr>
          </a:p>
          <a:p>
            <a:pPr algn="l"/>
            <a:r>
              <a:rPr lang="en-US" sz="1700" i="0" dirty="0">
                <a:solidFill>
                  <a:srgbClr val="000000"/>
                </a:solidFill>
                <a:effectLst/>
                <a:latin typeface="Arial" panose="020B0604020202020204" pitchFamily="34" charset="0"/>
                <a:cs typeface="Arial" panose="020B0604020202020204" pitchFamily="34" charset="0"/>
              </a:rPr>
              <a:t>Christ is risen God is here</a:t>
            </a: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r>
              <a:rPr lang="en-US" sz="1700" b="1" i="0" dirty="0">
                <a:solidFill>
                  <a:srgbClr val="000000"/>
                </a:solidFill>
                <a:effectLst/>
                <a:latin typeface="Arial" panose="020B0604020202020204" pitchFamily="34" charset="0"/>
                <a:cs typeface="Arial" panose="020B0604020202020204" pitchFamily="34" charset="0"/>
              </a:rPr>
              <a:t>Verse 2</a:t>
            </a:r>
          </a:p>
          <a:p>
            <a:pPr algn="l"/>
            <a:r>
              <a:rPr lang="en-US" sz="1700" i="0" dirty="0">
                <a:solidFill>
                  <a:srgbClr val="000000"/>
                </a:solidFill>
                <a:effectLst/>
                <a:latin typeface="Arial" panose="020B0604020202020204" pitchFamily="34" charset="0"/>
                <a:cs typeface="Arial" panose="020B0604020202020204" pitchFamily="34" charset="0"/>
              </a:rPr>
              <a:t>Christ has risen for the people</a:t>
            </a:r>
          </a:p>
          <a:p>
            <a:pPr algn="l"/>
            <a:r>
              <a:rPr lang="en-US" sz="1700" i="0" dirty="0">
                <a:solidFill>
                  <a:srgbClr val="000000"/>
                </a:solidFill>
                <a:effectLst/>
                <a:latin typeface="Arial" panose="020B0604020202020204" pitchFamily="34" charset="0"/>
                <a:cs typeface="Arial" panose="020B0604020202020204" pitchFamily="34" charset="0"/>
              </a:rPr>
              <a:t>Whom He died to love and save</a:t>
            </a:r>
          </a:p>
          <a:p>
            <a:pPr algn="l"/>
            <a:r>
              <a:rPr lang="en-US" sz="1700" i="0" dirty="0">
                <a:solidFill>
                  <a:srgbClr val="000000"/>
                </a:solidFill>
                <a:effectLst/>
                <a:latin typeface="Arial" panose="020B0604020202020204" pitchFamily="34" charset="0"/>
                <a:cs typeface="Arial" panose="020B0604020202020204" pitchFamily="34" charset="0"/>
              </a:rPr>
              <a:t>Christ had risen for the women</a:t>
            </a:r>
          </a:p>
          <a:p>
            <a:pPr algn="l"/>
            <a:r>
              <a:rPr lang="en-US" sz="1700" i="0" dirty="0">
                <a:solidFill>
                  <a:srgbClr val="000000"/>
                </a:solidFill>
                <a:effectLst/>
                <a:latin typeface="Arial" panose="020B0604020202020204" pitchFamily="34" charset="0"/>
                <a:cs typeface="Arial" panose="020B0604020202020204" pitchFamily="34" charset="0"/>
              </a:rPr>
              <a:t>Bringing flowers to grace His grave</a:t>
            </a:r>
          </a:p>
          <a:p>
            <a:pPr algn="l"/>
            <a:r>
              <a:rPr lang="en-US" sz="1700" i="0" dirty="0">
                <a:solidFill>
                  <a:srgbClr val="000000"/>
                </a:solidFill>
                <a:effectLst/>
                <a:latin typeface="Arial" panose="020B0604020202020204" pitchFamily="34" charset="0"/>
                <a:cs typeface="Arial" panose="020B0604020202020204" pitchFamily="34" charset="0"/>
              </a:rPr>
              <a:t>Christ has risen for disciples</a:t>
            </a:r>
          </a:p>
          <a:p>
            <a:pPr algn="l"/>
            <a:r>
              <a:rPr lang="en-US" sz="1700" i="0" dirty="0">
                <a:solidFill>
                  <a:srgbClr val="000000"/>
                </a:solidFill>
                <a:effectLst/>
                <a:latin typeface="Arial" panose="020B0604020202020204" pitchFamily="34" charset="0"/>
                <a:cs typeface="Arial" panose="020B0604020202020204" pitchFamily="34" charset="0"/>
              </a:rPr>
              <a:t>Huddled in an upstairs room</a:t>
            </a:r>
          </a:p>
          <a:p>
            <a:pPr algn="l"/>
            <a:r>
              <a:rPr lang="en-US" sz="1700" i="0" dirty="0">
                <a:solidFill>
                  <a:srgbClr val="000000"/>
                </a:solidFill>
                <a:effectLst/>
                <a:latin typeface="Arial" panose="020B0604020202020204" pitchFamily="34" charset="0"/>
                <a:cs typeface="Arial" panose="020B0604020202020204" pitchFamily="34" charset="0"/>
              </a:rPr>
              <a:t>He whose word inspired creation</a:t>
            </a:r>
          </a:p>
          <a:p>
            <a:pPr algn="l"/>
            <a:r>
              <a:rPr lang="en-US" sz="1700" i="0" dirty="0">
                <a:solidFill>
                  <a:srgbClr val="000000"/>
                </a:solidFill>
                <a:effectLst/>
                <a:latin typeface="Arial" panose="020B0604020202020204" pitchFamily="34" charset="0"/>
                <a:cs typeface="Arial" panose="020B0604020202020204" pitchFamily="34" charset="0"/>
              </a:rPr>
              <a:t>Can't be silenced by the tomb</a:t>
            </a: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r>
              <a:rPr lang="en-US" sz="1700" b="1" i="0" dirty="0">
                <a:solidFill>
                  <a:srgbClr val="000000"/>
                </a:solidFill>
                <a:effectLst/>
                <a:latin typeface="Arial" panose="020B0604020202020204" pitchFamily="34" charset="0"/>
                <a:cs typeface="Arial" panose="020B0604020202020204" pitchFamily="34" charset="0"/>
              </a:rPr>
              <a:t>Verse 3</a:t>
            </a:r>
          </a:p>
          <a:p>
            <a:pPr algn="l"/>
            <a:r>
              <a:rPr lang="en-US" sz="1700" i="0" dirty="0">
                <a:solidFill>
                  <a:srgbClr val="000000"/>
                </a:solidFill>
                <a:effectLst/>
                <a:latin typeface="Arial" panose="020B0604020202020204" pitchFamily="34" charset="0"/>
                <a:cs typeface="Arial" panose="020B0604020202020204" pitchFamily="34" charset="0"/>
              </a:rPr>
              <a:t>Christ has risen to companion</a:t>
            </a:r>
          </a:p>
          <a:p>
            <a:pPr algn="l"/>
            <a:r>
              <a:rPr lang="en-US" sz="1700" i="0" dirty="0">
                <a:solidFill>
                  <a:srgbClr val="000000"/>
                </a:solidFill>
                <a:effectLst/>
                <a:latin typeface="Arial" panose="020B0604020202020204" pitchFamily="34" charset="0"/>
                <a:cs typeface="Arial" panose="020B0604020202020204" pitchFamily="34" charset="0"/>
              </a:rPr>
              <a:t>Former friends who fear the night</a:t>
            </a:r>
          </a:p>
          <a:p>
            <a:pPr algn="l"/>
            <a:r>
              <a:rPr lang="en-US" sz="1700" i="0" dirty="0">
                <a:solidFill>
                  <a:srgbClr val="000000"/>
                </a:solidFill>
                <a:effectLst/>
                <a:latin typeface="Arial" panose="020B0604020202020204" pitchFamily="34" charset="0"/>
                <a:cs typeface="Arial" panose="020B0604020202020204" pitchFamily="34" charset="0"/>
              </a:rPr>
              <a:t>Sensing loss and limitation</a:t>
            </a:r>
          </a:p>
          <a:p>
            <a:pPr algn="l"/>
            <a:r>
              <a:rPr lang="en-US" sz="1700" i="0" dirty="0">
                <a:solidFill>
                  <a:srgbClr val="000000"/>
                </a:solidFill>
                <a:effectLst/>
                <a:latin typeface="Arial" panose="020B0604020202020204" pitchFamily="34" charset="0"/>
                <a:cs typeface="Arial" panose="020B0604020202020204" pitchFamily="34" charset="0"/>
              </a:rPr>
              <a:t>Where their faith had once burned bright</a:t>
            </a:r>
          </a:p>
          <a:p>
            <a:pPr algn="l"/>
            <a:r>
              <a:rPr lang="en-US" sz="1700" i="0" dirty="0">
                <a:solidFill>
                  <a:srgbClr val="000000"/>
                </a:solidFill>
                <a:effectLst/>
                <a:latin typeface="Arial" panose="020B0604020202020204" pitchFamily="34" charset="0"/>
                <a:cs typeface="Arial" panose="020B0604020202020204" pitchFamily="34" charset="0"/>
              </a:rPr>
              <a:t>They bemoan what is no longer</a:t>
            </a:r>
          </a:p>
          <a:p>
            <a:pPr algn="l"/>
            <a:r>
              <a:rPr lang="en-US" sz="1700" i="0" dirty="0">
                <a:solidFill>
                  <a:srgbClr val="000000"/>
                </a:solidFill>
                <a:effectLst/>
                <a:latin typeface="Arial" panose="020B0604020202020204" pitchFamily="34" charset="0"/>
                <a:cs typeface="Arial" panose="020B0604020202020204" pitchFamily="34" charset="0"/>
              </a:rPr>
              <a:t>They expect no hopeful sign</a:t>
            </a:r>
          </a:p>
          <a:p>
            <a:pPr algn="l"/>
            <a:r>
              <a:rPr lang="en-US" sz="1700" i="0" dirty="0">
                <a:solidFill>
                  <a:srgbClr val="000000"/>
                </a:solidFill>
                <a:effectLst/>
                <a:latin typeface="Arial" panose="020B0604020202020204" pitchFamily="34" charset="0"/>
                <a:cs typeface="Arial" panose="020B0604020202020204" pitchFamily="34" charset="0"/>
              </a:rPr>
              <a:t>Till Christ ends their conversation</a:t>
            </a:r>
          </a:p>
          <a:p>
            <a:pPr algn="l"/>
            <a:r>
              <a:rPr lang="en-US" sz="1700" i="0" dirty="0">
                <a:solidFill>
                  <a:srgbClr val="000000"/>
                </a:solidFill>
                <a:effectLst/>
                <a:latin typeface="Arial" panose="020B0604020202020204" pitchFamily="34" charset="0"/>
                <a:cs typeface="Arial" panose="020B0604020202020204" pitchFamily="34" charset="0"/>
              </a:rPr>
              <a:t>Breaking bread and sharing wine</a:t>
            </a: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endParaRPr lang="en-US" sz="1700" b="1" i="0" dirty="0">
              <a:solidFill>
                <a:srgbClr val="000000"/>
              </a:solidFill>
              <a:effectLst/>
              <a:latin typeface="Arial" panose="020B0604020202020204" pitchFamily="34" charset="0"/>
              <a:cs typeface="Arial" panose="020B0604020202020204" pitchFamily="34" charset="0"/>
            </a:endParaRPr>
          </a:p>
          <a:p>
            <a:pPr algn="l"/>
            <a:r>
              <a:rPr lang="en-US" sz="1700" b="1" i="0" dirty="0">
                <a:solidFill>
                  <a:srgbClr val="000000"/>
                </a:solidFill>
                <a:effectLst/>
                <a:latin typeface="Arial" panose="020B0604020202020204" pitchFamily="34" charset="0"/>
                <a:cs typeface="Arial" panose="020B0604020202020204" pitchFamily="34" charset="0"/>
              </a:rPr>
              <a:t>Verse 4</a:t>
            </a:r>
          </a:p>
          <a:p>
            <a:pPr algn="l"/>
            <a:r>
              <a:rPr lang="en-US" sz="1700" i="0" dirty="0">
                <a:solidFill>
                  <a:srgbClr val="000000"/>
                </a:solidFill>
                <a:effectLst/>
                <a:latin typeface="Arial" panose="020B0604020202020204" pitchFamily="34" charset="0"/>
                <a:cs typeface="Arial" panose="020B0604020202020204" pitchFamily="34" charset="0"/>
              </a:rPr>
              <a:t>Christ has risen and forever</a:t>
            </a:r>
          </a:p>
          <a:p>
            <a:pPr algn="l"/>
            <a:r>
              <a:rPr lang="en-US" sz="1700" i="0" dirty="0">
                <a:solidFill>
                  <a:srgbClr val="000000"/>
                </a:solidFill>
                <a:effectLst/>
                <a:latin typeface="Arial" panose="020B0604020202020204" pitchFamily="34" charset="0"/>
                <a:cs typeface="Arial" panose="020B0604020202020204" pitchFamily="34" charset="0"/>
              </a:rPr>
              <a:t>Lives to challenge and to change</a:t>
            </a:r>
          </a:p>
          <a:p>
            <a:pPr algn="l"/>
            <a:r>
              <a:rPr lang="en-US" sz="1700" i="0" dirty="0">
                <a:solidFill>
                  <a:srgbClr val="000000"/>
                </a:solidFill>
                <a:effectLst/>
                <a:latin typeface="Arial" panose="020B0604020202020204" pitchFamily="34" charset="0"/>
                <a:cs typeface="Arial" panose="020B0604020202020204" pitchFamily="34" charset="0"/>
              </a:rPr>
              <a:t>All whose lives are messed or mangled</a:t>
            </a:r>
          </a:p>
          <a:p>
            <a:pPr algn="l"/>
            <a:r>
              <a:rPr lang="en-US" sz="1700" i="0" dirty="0">
                <a:solidFill>
                  <a:srgbClr val="000000"/>
                </a:solidFill>
                <a:effectLst/>
                <a:latin typeface="Arial" panose="020B0604020202020204" pitchFamily="34" charset="0"/>
                <a:cs typeface="Arial" panose="020B0604020202020204" pitchFamily="34" charset="0"/>
              </a:rPr>
              <a:t>All who find religion strange</a:t>
            </a:r>
          </a:p>
          <a:p>
            <a:pPr algn="l"/>
            <a:r>
              <a:rPr lang="en-US" sz="1700" i="0" dirty="0">
                <a:solidFill>
                  <a:srgbClr val="000000"/>
                </a:solidFill>
                <a:effectLst/>
                <a:latin typeface="Arial" panose="020B0604020202020204" pitchFamily="34" charset="0"/>
                <a:cs typeface="Arial" panose="020B0604020202020204" pitchFamily="34" charset="0"/>
              </a:rPr>
              <a:t>Christ is risen Christ is present</a:t>
            </a:r>
          </a:p>
          <a:p>
            <a:pPr algn="l"/>
            <a:r>
              <a:rPr lang="en-US" sz="1700" i="0" dirty="0">
                <a:solidFill>
                  <a:srgbClr val="000000"/>
                </a:solidFill>
                <a:effectLst/>
                <a:latin typeface="Arial" panose="020B0604020202020204" pitchFamily="34" charset="0"/>
                <a:cs typeface="Arial" panose="020B0604020202020204" pitchFamily="34" charset="0"/>
              </a:rPr>
              <a:t>Making us what He has been</a:t>
            </a:r>
          </a:p>
          <a:p>
            <a:pPr algn="l"/>
            <a:r>
              <a:rPr lang="en-US" sz="1700" i="0" dirty="0">
                <a:solidFill>
                  <a:srgbClr val="000000"/>
                </a:solidFill>
                <a:effectLst/>
                <a:latin typeface="Arial" panose="020B0604020202020204" pitchFamily="34" charset="0"/>
                <a:cs typeface="Arial" panose="020B0604020202020204" pitchFamily="34" charset="0"/>
              </a:rPr>
              <a:t>Evidence of transformation</a:t>
            </a:r>
          </a:p>
          <a:p>
            <a:pPr algn="l"/>
            <a:r>
              <a:rPr lang="en-US" sz="1700" i="0" dirty="0">
                <a:solidFill>
                  <a:srgbClr val="000000"/>
                </a:solidFill>
                <a:effectLst/>
                <a:latin typeface="Arial" panose="020B0604020202020204" pitchFamily="34" charset="0"/>
                <a:cs typeface="Arial" panose="020B0604020202020204" pitchFamily="34" charset="0"/>
              </a:rPr>
              <a:t>In which God is known and seen</a:t>
            </a:r>
          </a:p>
          <a:p>
            <a:pPr algn="l"/>
            <a:endParaRPr lang="en-US" sz="1400" b="1" i="0" dirty="0">
              <a:solidFill>
                <a:srgbClr val="000000"/>
              </a:solidFill>
              <a:effectLst/>
              <a:latin typeface="Arial" panose="020B0604020202020204" pitchFamily="34" charset="0"/>
              <a:cs typeface="Arial" panose="020B0604020202020204" pitchFamily="34" charset="0"/>
            </a:endParaRPr>
          </a:p>
          <a:p>
            <a:pPr algn="l"/>
            <a:r>
              <a:rPr lang="en-US" sz="1100" i="0" dirty="0">
                <a:solidFill>
                  <a:srgbClr val="000000"/>
                </a:solidFill>
                <a:effectLst/>
                <a:latin typeface="Arial" panose="020B0604020202020204" pitchFamily="34" charset="0"/>
                <a:cs typeface="Arial" panose="020B0604020202020204" pitchFamily="34" charset="0"/>
              </a:rPr>
              <a:t>CCLI Song # 1980987</a:t>
            </a:r>
          </a:p>
          <a:p>
            <a:pPr algn="l"/>
            <a:r>
              <a:rPr lang="en-US" sz="1100" i="0" dirty="0">
                <a:solidFill>
                  <a:srgbClr val="000000"/>
                </a:solidFill>
                <a:effectLst/>
                <a:latin typeface="Arial" panose="020B0604020202020204" pitchFamily="34" charset="0"/>
                <a:cs typeface="Arial" panose="020B0604020202020204" pitchFamily="34" charset="0"/>
              </a:rPr>
              <a:t>Graham Maule | John L. Bell</a:t>
            </a:r>
          </a:p>
          <a:p>
            <a:pPr algn="l"/>
            <a:r>
              <a:rPr lang="en-US" sz="1100" i="0" dirty="0">
                <a:solidFill>
                  <a:srgbClr val="000000"/>
                </a:solidFill>
                <a:effectLst/>
                <a:latin typeface="Arial" panose="020B0604020202020204" pitchFamily="34" charset="0"/>
                <a:cs typeface="Arial" panose="020B0604020202020204" pitchFamily="34" charset="0"/>
              </a:rPr>
              <a:t>Â© Words: 1988 WGRG, c/o Iona Community, Glasgow, Scotland (Admin. by Wild Goose Resource Group)</a:t>
            </a:r>
          </a:p>
          <a:p>
            <a:pPr algn="l"/>
            <a:r>
              <a:rPr lang="en-US" sz="1100" i="0" dirty="0">
                <a:solidFill>
                  <a:srgbClr val="000000"/>
                </a:solidFill>
                <a:effectLst/>
                <a:latin typeface="Arial" panose="020B0604020202020204" pitchFamily="34" charset="0"/>
                <a:cs typeface="Arial" panose="020B0604020202020204" pitchFamily="34" charset="0"/>
              </a:rPr>
              <a:t>Music: 1988 WGRG, c/o Iona Community, Glasgow, Scotland (Admin. by Wild Goose Resource Group)</a:t>
            </a:r>
          </a:p>
          <a:p>
            <a:pPr algn="l"/>
            <a:r>
              <a:rPr lang="en-US" sz="1100" i="0" dirty="0">
                <a:solidFill>
                  <a:srgbClr val="000000"/>
                </a:solidFill>
                <a:effectLst/>
                <a:latin typeface="Arial" panose="020B0604020202020204" pitchFamily="34" charset="0"/>
                <a:cs typeface="Arial" panose="020B0604020202020204" pitchFamily="34" charset="0"/>
              </a:rPr>
              <a:t>For use solely with the </a:t>
            </a:r>
            <a:r>
              <a:rPr lang="en-US" sz="1100" i="0" dirty="0" err="1">
                <a:solidFill>
                  <a:srgbClr val="000000"/>
                </a:solidFill>
                <a:effectLst/>
                <a:latin typeface="Arial" panose="020B0604020202020204" pitchFamily="34" charset="0"/>
                <a:cs typeface="Arial" panose="020B0604020202020204" pitchFamily="34" charset="0"/>
              </a:rPr>
              <a:t>SongSelectÂ</a:t>
            </a:r>
            <a:r>
              <a:rPr lang="en-US" sz="1100" i="0" dirty="0">
                <a:solidFill>
                  <a:srgbClr val="000000"/>
                </a:solidFill>
                <a:effectLst/>
                <a:latin typeface="Arial" panose="020B0604020202020204" pitchFamily="34" charset="0"/>
                <a:cs typeface="Arial" panose="020B0604020202020204" pitchFamily="34" charset="0"/>
              </a:rPr>
              <a:t>® Terms of Use. All rights reserved. www.ccli.com</a:t>
            </a:r>
          </a:p>
          <a:p>
            <a:pPr algn="l"/>
            <a:r>
              <a:rPr lang="en-US" sz="1100" i="0" dirty="0">
                <a:solidFill>
                  <a:srgbClr val="000000"/>
                </a:solidFill>
                <a:effectLst/>
                <a:latin typeface="Arial" panose="020B0604020202020204" pitchFamily="34" charset="0"/>
                <a:cs typeface="Arial" panose="020B0604020202020204" pitchFamily="34" charset="0"/>
              </a:rPr>
              <a:t>CCLI License # 1865846</a:t>
            </a:r>
            <a:endParaRPr lang="en-US" sz="1100" dirty="0">
              <a:latin typeface="Arial" panose="020B0604020202020204" pitchFamily="34" charset="0"/>
              <a:cs typeface="Arial" panose="020B0604020202020204" pitchFamily="34" charset="0"/>
            </a:endParaRPr>
          </a:p>
        </p:txBody>
      </p:sp>
      <p:pic>
        <p:nvPicPr>
          <p:cNvPr id="1028" name="Picture 4" descr="Glory to God Hymn #410: God is Calling Through the Whisper - YouTube">
            <a:extLst>
              <a:ext uri="{FF2B5EF4-FFF2-40B4-BE49-F238E27FC236}">
                <a16:creationId xmlns:a16="http://schemas.microsoft.com/office/drawing/2014/main" id="{E290A954-35EA-9329-765C-F3FB7AB8E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59" b="11550"/>
          <a:stretch/>
        </p:blipFill>
        <p:spPr bwMode="auto">
          <a:xfrm>
            <a:off x="680039" y="523874"/>
            <a:ext cx="3543694"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6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0CDF-B691-C2DB-C4E7-F67671691CCF}"/>
              </a:ext>
            </a:extLst>
          </p:cNvPr>
          <p:cNvSpPr>
            <a:spLocks noGrp="1"/>
          </p:cNvSpPr>
          <p:nvPr>
            <p:ph type="title"/>
          </p:nvPr>
        </p:nvSpPr>
        <p:spPr/>
        <p:txBody>
          <a:bodyPr/>
          <a:lstStyle/>
          <a:p>
            <a:r>
              <a:rPr lang="en-US" dirty="0"/>
              <a:t>Call to Confession</a:t>
            </a:r>
          </a:p>
        </p:txBody>
      </p:sp>
      <p:sp>
        <p:nvSpPr>
          <p:cNvPr id="3" name="Content Placeholder 2">
            <a:extLst>
              <a:ext uri="{FF2B5EF4-FFF2-40B4-BE49-F238E27FC236}">
                <a16:creationId xmlns:a16="http://schemas.microsoft.com/office/drawing/2014/main" id="{5D1DBF6D-B507-186B-FF7A-47935E6EFB00}"/>
              </a:ext>
            </a:extLst>
          </p:cNvPr>
          <p:cNvSpPr>
            <a:spLocks noGrp="1"/>
          </p:cNvSpPr>
          <p:nvPr>
            <p:ph idx="1"/>
          </p:nvPr>
        </p:nvSpPr>
        <p:spPr>
          <a:xfrm>
            <a:off x="1066800" y="1689761"/>
            <a:ext cx="10058400" cy="2005417"/>
          </a:xfrm>
        </p:spPr>
        <p:txBody>
          <a:bodyPr>
            <a:noAutofit/>
          </a:bodyPr>
          <a:lstStyle/>
          <a:p>
            <a:pPr marL="0" indent="0">
              <a:lnSpc>
                <a:spcPct val="200000"/>
              </a:lnSpc>
              <a:buNone/>
            </a:pPr>
            <a:r>
              <a:rPr lang="en-US" sz="1600" dirty="0">
                <a:latin typeface="Arial" panose="020B0604020202020204" pitchFamily="34" charset="0"/>
                <a:cs typeface="Arial" panose="020B0604020202020204" pitchFamily="34" charset="0"/>
              </a:rPr>
              <a:t>Please be seated. Our God is merciful and compassionate, slow to get angry and filled with unfailing love. God is close to all who call out, listening to their cries for help, and offering them salvation. So let’s bring our confession to God, knowing that God will hear our prayers and forgive. Please join me in the prayer of confession as it appears in your bulletin.</a:t>
            </a:r>
          </a:p>
        </p:txBody>
      </p:sp>
    </p:spTree>
    <p:extLst>
      <p:ext uri="{BB962C8B-B14F-4D97-AF65-F5344CB8AC3E}">
        <p14:creationId xmlns:p14="http://schemas.microsoft.com/office/powerpoint/2010/main" val="175614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1B1E-17F6-0E57-ACE2-2DF7B162021D}"/>
              </a:ext>
            </a:extLst>
          </p:cNvPr>
          <p:cNvSpPr>
            <a:spLocks noGrp="1"/>
          </p:cNvSpPr>
          <p:nvPr>
            <p:ph type="title"/>
          </p:nvPr>
        </p:nvSpPr>
        <p:spPr/>
        <p:txBody>
          <a:bodyPr>
            <a:normAutofit/>
          </a:bodyPr>
          <a:lstStyle/>
          <a:p>
            <a:pPr algn="ctr"/>
            <a:r>
              <a:rPr lang="en-US" sz="4800" dirty="0">
                <a:effectLst/>
                <a:latin typeface="Calibri" panose="020F0502020204030204" pitchFamily="34" charset="0"/>
                <a:ea typeface="Calibri" panose="020F0502020204030204" pitchFamily="34" charset="0"/>
                <a:cs typeface="Calibri" panose="020F0502020204030204" pitchFamily="34" charset="0"/>
              </a:rPr>
              <a:t>Prayer of Confession</a:t>
            </a:r>
            <a:endParaRPr lang="en-US" sz="4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2E8F95F-C88F-6249-DB1E-807C104FBC6C}"/>
              </a:ext>
            </a:extLst>
          </p:cNvPr>
          <p:cNvSpPr txBox="1"/>
          <p:nvPr/>
        </p:nvSpPr>
        <p:spPr>
          <a:xfrm>
            <a:off x="512064" y="1847087"/>
            <a:ext cx="10991088" cy="4096442"/>
          </a:xfrm>
          <a:prstGeom prst="rect">
            <a:avLst/>
          </a:prstGeom>
          <a:noFill/>
        </p:spPr>
        <p:txBody>
          <a:bodyPr wrap="square">
            <a:spAutoFit/>
          </a:bodyPr>
          <a:lstStyle/>
          <a:p>
            <a:pPr marL="0" marR="0" indent="0">
              <a:lnSpc>
                <a:spcPct val="200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 Jesus, sometimes we are so focused on our own selves and our own concerns that we fail to notice when you show up among us.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Sometimes, we think we know everything, and so we miss out on meeting you in unexpected places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Sometimes too anxious to share our real questions or our doubts and fears. We keep them within us in troubled silence.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All the same, keep walking with us Lord. Keep speaking with us, keep breaking bread with us. Don’t grow weary of us. We can learn!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Fill us with faith and hope so we might follow you more faithfully each day.</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19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3E58-321A-5458-A2A2-AB4032DD6E8D}"/>
              </a:ext>
            </a:extLst>
          </p:cNvPr>
          <p:cNvSpPr>
            <a:spLocks noGrp="1"/>
          </p:cNvSpPr>
          <p:nvPr>
            <p:ph type="title"/>
          </p:nvPr>
        </p:nvSpPr>
        <p:spPr/>
        <p:txBody>
          <a:bodyPr/>
          <a:lstStyle/>
          <a:p>
            <a:r>
              <a:rPr lang="en-US" dirty="0"/>
              <a:t>Assurance of Pardon</a:t>
            </a:r>
          </a:p>
        </p:txBody>
      </p:sp>
      <p:pic>
        <p:nvPicPr>
          <p:cNvPr id="4" name="Content Placeholder 3">
            <a:extLst>
              <a:ext uri="{FF2B5EF4-FFF2-40B4-BE49-F238E27FC236}">
                <a16:creationId xmlns:a16="http://schemas.microsoft.com/office/drawing/2014/main" id="{EA4498DE-5A17-2F94-F451-DC828B181645}"/>
              </a:ext>
            </a:extLst>
          </p:cNvPr>
          <p:cNvPicPr>
            <a:picLocks noGrp="1" noChangeAspect="1"/>
          </p:cNvPicPr>
          <p:nvPr>
            <p:ph idx="1"/>
          </p:nvPr>
        </p:nvPicPr>
        <p:blipFill>
          <a:blip r:embed="rId2"/>
          <a:stretch>
            <a:fillRect/>
          </a:stretch>
        </p:blipFill>
        <p:spPr>
          <a:xfrm>
            <a:off x="7133724" y="642594"/>
            <a:ext cx="2857500" cy="1714500"/>
          </a:xfrm>
          <a:prstGeom prst="rect">
            <a:avLst/>
          </a:prstGeom>
        </p:spPr>
      </p:pic>
      <p:sp>
        <p:nvSpPr>
          <p:cNvPr id="6" name="TextBox 5">
            <a:extLst>
              <a:ext uri="{FF2B5EF4-FFF2-40B4-BE49-F238E27FC236}">
                <a16:creationId xmlns:a16="http://schemas.microsoft.com/office/drawing/2014/main" id="{96B2D6FD-9247-507B-D756-8572C1C5DFC2}"/>
              </a:ext>
            </a:extLst>
          </p:cNvPr>
          <p:cNvSpPr txBox="1"/>
          <p:nvPr/>
        </p:nvSpPr>
        <p:spPr>
          <a:xfrm>
            <a:off x="618483" y="2521686"/>
            <a:ext cx="10955033" cy="3120085"/>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Whether we believe it or not, Jesus Christ never leaves us nor forsakes us. Let us open our hearts to receive the grace which Christ brings to us in faithfulness. Friends, hear the good news of the gospel!</a:t>
            </a:r>
            <a:endParaRPr lang="en-US" sz="3600" b="1" dirty="0"/>
          </a:p>
          <a:p>
            <a:r>
              <a:rPr lang="en-US" sz="3600" b="1" dirty="0"/>
              <a:t>	All: In Jesus Christ, we are forgiven.</a:t>
            </a:r>
          </a:p>
        </p:txBody>
      </p:sp>
    </p:spTree>
    <p:extLst>
      <p:ext uri="{BB962C8B-B14F-4D97-AF65-F5344CB8AC3E}">
        <p14:creationId xmlns:p14="http://schemas.microsoft.com/office/powerpoint/2010/main" val="381778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0369-F803-DEAB-CAE7-F933A498E71E}"/>
              </a:ext>
            </a:extLst>
          </p:cNvPr>
          <p:cNvSpPr>
            <a:spLocks noGrp="1"/>
          </p:cNvSpPr>
          <p:nvPr>
            <p:ph type="title"/>
          </p:nvPr>
        </p:nvSpPr>
        <p:spPr>
          <a:xfrm>
            <a:off x="741588" y="302283"/>
            <a:ext cx="10730593" cy="948462"/>
          </a:xfrm>
        </p:spPr>
        <p:txBody>
          <a:bodyPr>
            <a:normAutofit/>
          </a:bodyPr>
          <a:lstStyle/>
          <a:p>
            <a:pPr algn="ctr"/>
            <a:r>
              <a:rPr lang="en-US" sz="4800" dirty="0">
                <a:effectLst/>
                <a:latin typeface="Times New Roman" panose="02020603050405020304" pitchFamily="18" charset="0"/>
                <a:ea typeface="Calibri" panose="020F0502020204030204" pitchFamily="34" charset="0"/>
              </a:rPr>
              <a:t>#243 Be Not Afraid</a:t>
            </a:r>
            <a:endParaRPr lang="en-US" sz="4800" dirty="0"/>
          </a:p>
        </p:txBody>
      </p:sp>
      <p:sp>
        <p:nvSpPr>
          <p:cNvPr id="14" name="TextBox 13">
            <a:extLst>
              <a:ext uri="{FF2B5EF4-FFF2-40B4-BE49-F238E27FC236}">
                <a16:creationId xmlns:a16="http://schemas.microsoft.com/office/drawing/2014/main" id="{F27AFBAF-630D-6E7E-C1D1-CA45A22FAA37}"/>
              </a:ext>
            </a:extLst>
          </p:cNvPr>
          <p:cNvSpPr txBox="1"/>
          <p:nvPr/>
        </p:nvSpPr>
        <p:spPr>
          <a:xfrm>
            <a:off x="1000126" y="1463040"/>
            <a:ext cx="10601324" cy="4618446"/>
          </a:xfrm>
          <a:prstGeom prst="rect">
            <a:avLst/>
          </a:prstGeom>
          <a:noFill/>
        </p:spPr>
        <p:txBody>
          <a:bodyPr wrap="square" numCol="2" spcCol="365760" rtlCol="0" anchor="ctr">
            <a:normAutofit/>
          </a:bodyPr>
          <a:lstStyle/>
          <a:p>
            <a:r>
              <a:rPr lang="en-US" sz="3200" b="1" dirty="0"/>
              <a:t>Be not afraid; sing out for joy!</a:t>
            </a:r>
          </a:p>
          <a:p>
            <a:endParaRPr lang="en-US" sz="3200" b="1" dirty="0"/>
          </a:p>
          <a:p>
            <a:r>
              <a:rPr lang="en-US" sz="3200" b="1" dirty="0"/>
              <a:t>Christ is risen, alleluia!</a:t>
            </a:r>
          </a:p>
          <a:p>
            <a:endParaRPr lang="en-US" sz="3200" b="1" dirty="0"/>
          </a:p>
          <a:p>
            <a:r>
              <a:rPr lang="en-US" sz="3200" b="1" dirty="0"/>
              <a:t>Be not afraid; sing out for joy!</a:t>
            </a:r>
          </a:p>
          <a:p>
            <a:endParaRPr lang="en-US" sz="3200" b="1" dirty="0"/>
          </a:p>
          <a:p>
            <a:r>
              <a:rPr lang="en-US" sz="3200" b="1" dirty="0"/>
              <a:t>Christ is risen, alleluia!</a:t>
            </a:r>
          </a:p>
          <a:p>
            <a:pPr algn="l"/>
            <a:endParaRPr lang="en-US" sz="2000" b="0" i="0" dirty="0">
              <a:solidFill>
                <a:srgbClr val="000000"/>
              </a:solidFill>
              <a:effectLst/>
              <a:latin typeface="Times New Roman" panose="02020603050405020304" pitchFamily="18" charset="0"/>
            </a:endParaRPr>
          </a:p>
          <a:p>
            <a:pPr algn="l"/>
            <a:endParaRPr lang="en-US" sz="2000" dirty="0">
              <a:solidFill>
                <a:srgbClr val="000000"/>
              </a:solidFill>
              <a:latin typeface="Times New Roman" panose="02020603050405020304" pitchFamily="18" charset="0"/>
            </a:endParaRPr>
          </a:p>
          <a:p>
            <a:pPr algn="l"/>
            <a:endParaRPr lang="en-US" sz="2000" b="0" i="0" dirty="0">
              <a:solidFill>
                <a:srgbClr val="000000"/>
              </a:solidFill>
              <a:effectLst/>
              <a:latin typeface="Times New Roman" panose="02020603050405020304" pitchFamily="18" charset="0"/>
            </a:endParaRPr>
          </a:p>
          <a:p>
            <a:pPr algn="l"/>
            <a:endParaRPr lang="en-US" sz="2000" dirty="0">
              <a:solidFill>
                <a:srgbClr val="000000"/>
              </a:solidFill>
              <a:latin typeface="Times New Roman" panose="02020603050405020304" pitchFamily="18" charset="0"/>
            </a:endParaRPr>
          </a:p>
          <a:p>
            <a:pPr algn="l"/>
            <a:endParaRPr lang="en-US" sz="2000" b="0" i="0" dirty="0">
              <a:solidFill>
                <a:srgbClr val="000000"/>
              </a:solidFill>
              <a:effectLst/>
              <a:latin typeface="Times New Roman" panose="02020603050405020304" pitchFamily="18" charset="0"/>
            </a:endParaRPr>
          </a:p>
          <a:p>
            <a:pPr algn="ctr"/>
            <a:r>
              <a:rPr lang="en-US" sz="2000" b="0" i="0" dirty="0">
                <a:solidFill>
                  <a:srgbClr val="000000"/>
                </a:solidFill>
                <a:effectLst/>
                <a:latin typeface="Times New Roman" panose="02020603050405020304" pitchFamily="18" charset="0"/>
              </a:rPr>
              <a:t>Text: </a:t>
            </a:r>
            <a:r>
              <a:rPr lang="en-US" sz="2000" b="0" i="0" dirty="0" err="1">
                <a:solidFill>
                  <a:srgbClr val="000000"/>
                </a:solidFill>
                <a:effectLst/>
                <a:latin typeface="Times New Roman" panose="02020603050405020304" pitchFamily="18" charset="0"/>
              </a:rPr>
              <a:t>Taize</a:t>
            </a:r>
            <a:r>
              <a:rPr lang="en-US" sz="2000" b="0" i="0" dirty="0">
                <a:solidFill>
                  <a:srgbClr val="000000"/>
                </a:solidFill>
                <a:effectLst/>
                <a:latin typeface="Times New Roman" panose="02020603050405020304" pitchFamily="18" charset="0"/>
              </a:rPr>
              <a:t> Community, 1998</a:t>
            </a:r>
          </a:p>
          <a:p>
            <a:pPr algn="ctr"/>
            <a:r>
              <a:rPr lang="en-US" sz="2000" b="0" i="0" dirty="0">
                <a:solidFill>
                  <a:srgbClr val="000000"/>
                </a:solidFill>
                <a:effectLst/>
                <a:latin typeface="Times New Roman" panose="02020603050405020304" pitchFamily="18" charset="0"/>
              </a:rPr>
              <a:t>Music: Jacques Berthier, 1998</a:t>
            </a:r>
          </a:p>
          <a:p>
            <a:endParaRPr lang="en-US" sz="2000" dirty="0"/>
          </a:p>
        </p:txBody>
      </p:sp>
    </p:spTree>
    <p:extLst>
      <p:ext uri="{BB962C8B-B14F-4D97-AF65-F5344CB8AC3E}">
        <p14:creationId xmlns:p14="http://schemas.microsoft.com/office/powerpoint/2010/main" val="3439481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{515EA0B5-CC78-4AEB-8928-45109FBAEA13}tf11531919_win32</Template>
  <TotalTime>411</TotalTime>
  <Words>1392</Words>
  <Application>Microsoft Office PowerPoint</Application>
  <PresentationFormat>Widescreen</PresentationFormat>
  <Paragraphs>173</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Avenir Next LT Pro Light</vt:lpstr>
      <vt:lpstr>Calibri</vt:lpstr>
      <vt:lpstr>Garamond</vt:lpstr>
      <vt:lpstr>Times New Roman</vt:lpstr>
      <vt:lpstr>SavonVTI</vt:lpstr>
      <vt:lpstr>April 23, 2023 </vt:lpstr>
      <vt:lpstr>April 23, 2023</vt:lpstr>
      <vt:lpstr>PowerPoint Presentation</vt:lpstr>
      <vt:lpstr>CALL TO WORSHIP</vt:lpstr>
      <vt:lpstr>#231 - Christ Has Earth Slumbers</vt:lpstr>
      <vt:lpstr>Call to Confession</vt:lpstr>
      <vt:lpstr>Prayer of Confession</vt:lpstr>
      <vt:lpstr>Assurance of Pardon</vt:lpstr>
      <vt:lpstr>#243 Be Not Afraid</vt:lpstr>
      <vt:lpstr>#252 Day Of Arising</vt:lpstr>
      <vt:lpstr>PowerPoint Presentation</vt:lpstr>
      <vt:lpstr>PowerPoint Presentation</vt:lpstr>
      <vt:lpstr>#313 Lord, Make Us More Holy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29, 2023</dc:title>
  <dc:creator>Nicole Blanks</dc:creator>
  <cp:lastModifiedBy>Nicole Blanks</cp:lastModifiedBy>
  <cp:revision>39</cp:revision>
  <dcterms:created xsi:type="dcterms:W3CDTF">2023-01-29T13:29:55Z</dcterms:created>
  <dcterms:modified xsi:type="dcterms:W3CDTF">2023-04-23T15:23:04Z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